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5" r:id="rId3"/>
    <p:sldId id="300" r:id="rId4"/>
    <p:sldId id="293" r:id="rId5"/>
    <p:sldId id="294" r:id="rId6"/>
  </p:sldIdLst>
  <p:sldSz cx="12192000" cy="68580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E8"/>
    <a:srgbClr val="FFB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5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A1FABA-2D1E-AF5F-DF7F-2EC49EC78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8662B1-F851-EF3B-D71F-C551FBFB6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CBF264-A70E-2950-DD19-BBC331D4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BD175D-75E6-2C46-4B9D-59B5C06DC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392698-70DC-0B48-F188-B6467718A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47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AAB153-ED12-B29D-BB29-A16DC50BF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F778335-5062-C8DC-C85C-D3FDA66C5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B0026E-B300-E672-75F0-E5A1FD8DF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EC1B55-BFE3-0534-03DE-D8EEBF304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AA1F6E-DCEA-01D9-933D-2B6BD134E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01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3C1A45-8199-1248-CDF2-E3CEE19EE2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6D5C9D7-1B6B-2532-AD1F-8C6E5B0D3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3553F4-6392-0AF4-5560-F2FCAD913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2A41EA-A5BC-58EE-CE0A-7145F0670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4D5BAD-9065-4BCB-3B90-413631C7A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30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C6C0A1-A74B-37B4-305B-8894699D0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3CE604-44C7-A978-FD02-77832DBC1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52A25D-A072-B45E-5ECD-44C0BA69A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2ED8FF-856D-41D8-AC2D-BF72307A7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79C759-705A-BB71-BCC2-728E94C7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11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6EA639-B3AC-2F92-93D1-CB400869F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472FA2-E1EC-D677-DC0D-2FADC25A7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A15591-4FE6-F14B-5B2B-D38BAE65B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8A1D99-2497-A514-260D-EA38D3AA1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5D85A6-8210-25FC-69FC-0BD319C6C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61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0D71C-F80E-DA39-C49D-A972380CC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EDA68F-432F-1312-AF30-B718C9E21F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E05D4B-1D5A-3793-3EAE-9A3FA9544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2E69D8-29DE-1177-4BF7-4167EC4FC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78B687-DCCF-0F35-6D21-4E0E12F8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48C01C-EF77-6E56-D647-7B21E51C9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74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FD03D2-166E-BE92-8BF5-75AEA41BB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1B58B3-672E-44C6-D930-D4A2A5803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D154F4-3C3E-636D-356B-BC20C319C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4C03CAD-7785-D652-4448-81FA7FF28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6B8F09E-1B79-A7B6-D72C-2413AB6D1C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28A1F14-14A0-716E-4683-28B0F96A1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FFEACFB-CF81-48E3-1834-9BD90120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D9D3905-46BB-C0F9-FA81-BB5273094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11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BA1237-1332-C25F-55FA-E541D7DE7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4ABC086-D248-21C1-BB72-1C2D3EDE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8199DEF-F3E9-A47E-3977-281415EE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56E4B9-B303-3215-211D-DCBA5F2B7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67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6EB06F6-4842-E042-D04A-6FE1E6FA1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E094A70-A4C8-A2FD-7D7B-0AF01D27B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6143E48-F77B-71D3-17C1-A0EE18C24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56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7BA0AA-8EAA-6505-984C-FF9AB2F94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E95069-BA1F-88D9-4085-8809D5F71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BFDB3C-1A9B-0027-C666-276F7A109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9159D9-FCB7-80F0-018E-12398B7C3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DB60AD-87B5-FE9E-B1EC-0B3C7CD30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CFAD23-7F3A-2DEF-0264-0C0BC5E88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52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8A28DB-67C5-8222-96F2-A090FBD8D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DC30F35-83AC-AE0E-8025-1060C60DC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3B5B2D-3E55-15DF-720F-759EEE43F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3A8801-01E8-F1F1-1B68-4F1A499F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500010-EC07-FDD0-AFC0-60BE06581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F528F8-B845-2961-AA02-07AFE07AE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54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1C8F041-4CE5-6455-4F4C-FB63602D4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0FEA4C-692D-EC23-2693-D29131178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492B87-6907-BE69-11C4-7BA093DB5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71B8F-FB8B-4E36-912C-91E12E82507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A62695-3FB6-60D9-1BB0-32DEE35F4F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0B3718-5446-468C-080D-D5CD8B2B2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06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gdf.belle.etoile.albertville@mailo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gdftresorieralbertville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gdftresorieralbertville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4AFAF9-7AFB-EE13-B64D-5EC52B6B7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9201" y="207554"/>
            <a:ext cx="3076520" cy="11592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700" dirty="0">
                <a:solidFill>
                  <a:srgbClr val="FFFFFF"/>
                </a:solidFill>
              </a:rPr>
              <a:t>REGLEMENT MODE D’EMPLOI</a:t>
            </a:r>
            <a:endParaRPr lang="en-US" sz="3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Image 6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9FDDAE07-1286-C7E2-5679-A93706CDA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6" y="0"/>
            <a:ext cx="1356488" cy="147905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E24C754-D785-554C-29B5-3B56C7384283}"/>
              </a:ext>
            </a:extLst>
          </p:cNvPr>
          <p:cNvSpPr txBox="1"/>
          <p:nvPr/>
        </p:nvSpPr>
        <p:spPr>
          <a:xfrm>
            <a:off x="1856217" y="447141"/>
            <a:ext cx="4665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Belle Etoile - Albertville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D8887627-3AA2-0054-CC84-FD26CE352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89" y="1797904"/>
            <a:ext cx="11333661" cy="49520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4000" b="1" dirty="0">
                <a:solidFill>
                  <a:schemeClr val="accent6">
                    <a:lumMod val="50000"/>
                  </a:schemeClr>
                </a:solidFill>
              </a:rPr>
              <a:t>Réinscriptions</a:t>
            </a:r>
            <a:endParaRPr lang="fr-FR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1500" dirty="0"/>
              <a:t>Nous vous demandons de nous faire parvenir les documents suivants 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500" dirty="0"/>
              <a:t>      - le </a:t>
            </a:r>
            <a:r>
              <a:rPr lang="fr-FR" sz="1500" b="1" dirty="0"/>
              <a:t>bulletin d’adhésion </a:t>
            </a:r>
            <a:r>
              <a:rPr lang="fr-FR" sz="1500" dirty="0"/>
              <a:t>que vous recevrez par mail : vous n’avez qu’à le compléter en ligne</a:t>
            </a:r>
          </a:p>
          <a:p>
            <a:pPr marL="541338">
              <a:lnSpc>
                <a:spcPct val="100000"/>
              </a:lnSpc>
              <a:buFontTx/>
              <a:buChar char="-"/>
            </a:pPr>
            <a:r>
              <a:rPr lang="fr-FR" sz="1500" dirty="0"/>
              <a:t>la </a:t>
            </a:r>
            <a:r>
              <a:rPr lang="fr-FR" sz="1500" b="1" dirty="0"/>
              <a:t>fiche sanitaire signée avec copie des pages vaccination du carnet de santé </a:t>
            </a:r>
            <a:r>
              <a:rPr lang="fr-FR" sz="1500" dirty="0"/>
              <a:t>: </a:t>
            </a:r>
            <a:r>
              <a:rPr lang="fr-FR" sz="1500" b="1" dirty="0"/>
              <a:t>à apporter impérativement lors de la première réunion</a:t>
            </a:r>
          </a:p>
          <a:p>
            <a:pPr marL="541338">
              <a:lnSpc>
                <a:spcPct val="100000"/>
              </a:lnSpc>
              <a:buFontTx/>
              <a:buChar char="-"/>
            </a:pPr>
            <a:r>
              <a:rPr lang="fr-FR" sz="1500" dirty="0"/>
              <a:t>La </a:t>
            </a:r>
            <a:r>
              <a:rPr lang="fr-FR" sz="1500" b="1" dirty="0"/>
              <a:t>Charte des parents </a:t>
            </a:r>
            <a:r>
              <a:rPr lang="fr-FR" sz="1500" dirty="0"/>
              <a:t>: nous souhaitons que les familles s’engagent à nos côtés dans cette démarche éducative que représente le scoutisme. Nous vous demandons de prendre connaissance de la Charte des parents et de la signer. A envoyer par mail à </a:t>
            </a:r>
            <a:r>
              <a:rPr lang="fr-FR" sz="1500" dirty="0">
                <a:hlinkClick r:id="rId3"/>
              </a:rPr>
              <a:t>sgdf.belle.etoile.albertville@mailo.com</a:t>
            </a:r>
            <a:endParaRPr lang="fr-FR" sz="15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1500" dirty="0"/>
              <a:t>Pour le règlement, nous vous demandons de suivre les informations données ci-dessous (Comment régler). Les tarifs sont expliqués et présentés ci-après également.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1500" dirty="0"/>
              <a:t>Date limite de réception (règlement + adhésion + fiche sanitaire + charte des parents) </a:t>
            </a:r>
            <a:r>
              <a:rPr lang="fr-FR" sz="1500" dirty="0">
                <a:solidFill>
                  <a:srgbClr val="FF0000"/>
                </a:solidFill>
              </a:rPr>
              <a:t>: </a:t>
            </a:r>
            <a:r>
              <a:rPr lang="fr-FR" sz="1500" b="1" dirty="0">
                <a:solidFill>
                  <a:srgbClr val="FF0000"/>
                </a:solidFill>
              </a:rPr>
              <a:t>10/09/2023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500" dirty="0">
                <a:solidFill>
                  <a:srgbClr val="FF0000"/>
                </a:solidFill>
              </a:rPr>
              <a:t>Attention, au-delà, nous ne pourrons pas garantir une place pour votre / vos jeunes et nous ouvrirons les inscriptions à d’autres. Si toutefois vous rencontrez des problèmes, contactez-nous à </a:t>
            </a:r>
            <a:r>
              <a:rPr lang="fr-FR" sz="1500" dirty="0">
                <a:hlinkClick r:id="rId3"/>
              </a:rPr>
              <a:t>sgdf.belle.etoile.albertville@mailo.com</a:t>
            </a:r>
            <a:endParaRPr lang="fr-FR" sz="1500" dirty="0"/>
          </a:p>
          <a:p>
            <a:pPr marL="0" indent="0">
              <a:lnSpc>
                <a:spcPct val="100000"/>
              </a:lnSpc>
              <a:buNone/>
            </a:pPr>
            <a:r>
              <a:rPr lang="fr-FR" sz="1500" dirty="0"/>
              <a:t>Pour rappel, le nombre de jeunes accepté dépend du nombre de chefs et cheftaines formées. </a:t>
            </a:r>
            <a:r>
              <a:rPr lang="fr-FR" sz="1500" u="sng" dirty="0"/>
              <a:t>Nous ajusterons donc le nombre de jeunes en fonction du nombre de chefs et cheftaines. </a:t>
            </a:r>
            <a:r>
              <a:rPr lang="fr-FR" sz="1500" dirty="0"/>
              <a:t>Si nécessaire, nous retiendrons les inscriptions des jeunes dans </a:t>
            </a:r>
            <a:r>
              <a:rPr lang="fr-FR" sz="1500" u="sng" dirty="0"/>
              <a:t>l’ordre d’arrivée des dossiers complets</a:t>
            </a:r>
            <a:r>
              <a:rPr lang="fr-FR" sz="1500" dirty="0"/>
              <a:t>. Nous vous remercions de votre compréhension.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500" b="1" dirty="0"/>
              <a:t>Par ailleurs, le groupe ne peut pas fonctionner sans les bénévoles. Ainsi, en tant que parents (ou grands-parents…), nous vous invitons à rejoindre l’équipe de groupe (trésorerie, secrétariat, diverses missions sur l’année ou ponctuelles).</a:t>
            </a:r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43128B-FE00-FE84-D9AB-964C58880DA7}"/>
              </a:ext>
            </a:extLst>
          </p:cNvPr>
          <p:cNvSpPr/>
          <p:nvPr/>
        </p:nvSpPr>
        <p:spPr>
          <a:xfrm>
            <a:off x="-1285" y="735"/>
            <a:ext cx="8128856" cy="157431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8D9B1C-22E0-404A-9BF1-8F70DC6B15F9}"/>
              </a:ext>
            </a:extLst>
          </p:cNvPr>
          <p:cNvSpPr/>
          <p:nvPr/>
        </p:nvSpPr>
        <p:spPr>
          <a:xfrm>
            <a:off x="8128856" y="0"/>
            <a:ext cx="4063142" cy="157431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04171AD-ED32-814E-E789-3EC3846350D8}"/>
              </a:ext>
            </a:extLst>
          </p:cNvPr>
          <p:cNvSpPr txBox="1">
            <a:spLocks/>
          </p:cNvSpPr>
          <p:nvPr/>
        </p:nvSpPr>
        <p:spPr>
          <a:xfrm>
            <a:off x="9006175" y="267932"/>
            <a:ext cx="2744175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ADHERER</a:t>
            </a:r>
          </a:p>
        </p:txBody>
      </p:sp>
      <p:pic>
        <p:nvPicPr>
          <p:cNvPr id="9" name="Image 8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32EFF1D5-ABAB-9F75-9DD2-440817B99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" y="108001"/>
            <a:ext cx="1356488" cy="1479059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6425D6B8-B608-95EA-C7C0-58E813DD92F4}"/>
              </a:ext>
            </a:extLst>
          </p:cNvPr>
          <p:cNvSpPr txBox="1"/>
          <p:nvPr/>
        </p:nvSpPr>
        <p:spPr>
          <a:xfrm>
            <a:off x="2008617" y="555144"/>
            <a:ext cx="4665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Belle Etoile - Albertville</a:t>
            </a:r>
          </a:p>
        </p:txBody>
      </p:sp>
    </p:spTree>
    <p:extLst>
      <p:ext uri="{BB962C8B-B14F-4D97-AF65-F5344CB8AC3E}">
        <p14:creationId xmlns:p14="http://schemas.microsoft.com/office/powerpoint/2010/main" val="264122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74AFAF9-7AFB-EE13-B64D-5EC52B6B7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3775" y="159929"/>
            <a:ext cx="2744175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INFOS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TARIFS</a:t>
            </a:r>
          </a:p>
        </p:txBody>
      </p:sp>
      <p:pic>
        <p:nvPicPr>
          <p:cNvPr id="7" name="Image 6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9FDDAE07-1286-C7E2-5679-A93706CDA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6" y="0"/>
            <a:ext cx="1356488" cy="147905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E24C754-D785-554C-29B5-3B56C7384283}"/>
              </a:ext>
            </a:extLst>
          </p:cNvPr>
          <p:cNvSpPr txBox="1"/>
          <p:nvPr/>
        </p:nvSpPr>
        <p:spPr>
          <a:xfrm>
            <a:off x="1856217" y="447141"/>
            <a:ext cx="4665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Belle Etoile - Albertville</a:t>
            </a:r>
          </a:p>
        </p:txBody>
      </p:sp>
      <p:pic>
        <p:nvPicPr>
          <p:cNvPr id="4" name="Image 3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F6936925-C498-2294-F998-04381E6D6F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214" t="15873" r="19286" b="13651"/>
          <a:stretch/>
        </p:blipFill>
        <p:spPr>
          <a:xfrm>
            <a:off x="4903478" y="1907551"/>
            <a:ext cx="7019187" cy="4452160"/>
          </a:xfrm>
          <a:prstGeom prst="rect">
            <a:avLst/>
          </a:prstGeom>
        </p:spPr>
      </p:pic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D8887627-3AA2-0054-CC84-FD26CE352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98" y="1657583"/>
            <a:ext cx="4870580" cy="49520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1600" dirty="0"/>
              <a:t>A quoi tout cela correspond-il ?</a:t>
            </a:r>
          </a:p>
          <a:p>
            <a:pPr>
              <a:buFontTx/>
              <a:buChar char="-"/>
            </a:pPr>
            <a:r>
              <a:rPr lang="fr-FR" sz="1600" dirty="0"/>
              <a:t>Nous sommes une association nationale : nous adhérons via une cotisation à une structure qui nous soutient, forme, accompagne. Le montant de la cotisation de chaque jeune est totalement reversé à cet échelon. Nous contribuons également, au-delà de cette cotisation individuelle pour pouvoir aider les autres groupes et territoires.</a:t>
            </a:r>
          </a:p>
          <a:p>
            <a:pPr>
              <a:buFontTx/>
              <a:buChar char="-"/>
            </a:pPr>
            <a:r>
              <a:rPr lang="fr-FR" sz="1600" dirty="0"/>
              <a:t>Les frais de fonctionnement du groupe servent à l’assurance, au local, à l’électricité…</a:t>
            </a:r>
          </a:p>
          <a:p>
            <a:pPr>
              <a:buFontTx/>
              <a:buChar char="-"/>
            </a:pPr>
            <a:r>
              <a:rPr lang="fr-FR" sz="1600" dirty="0"/>
              <a:t>Les frais d’activité des unités correspondent aux activités pédagogiques (matériel, mise en œuvre des activités, alimentation, formation, défraiement…) à l’année. Le camp fait l’objet d’une tarification à part (choix de participer en mai)</a:t>
            </a:r>
          </a:p>
          <a:p>
            <a:pPr>
              <a:buFontTx/>
              <a:buChar char="-"/>
            </a:pPr>
            <a:r>
              <a:rPr lang="fr-FR" sz="1600" dirty="0"/>
              <a:t>Ainsi, grâce au schéma ci-contre, vous comprenez combien certains éléments peuvent permettre un meilleur accompagnement du groupe : subventions, dons, vente des calendriers permettent d’offrir de nouvelles formations aux éducateurs et éducatrices, et de renouveler le matériel…</a:t>
            </a:r>
          </a:p>
          <a:p>
            <a:pPr>
              <a:buFontTx/>
              <a:buChar char="-"/>
            </a:pPr>
            <a:r>
              <a:rPr lang="fr-FR" sz="1600" dirty="0"/>
              <a:t>Pour faire un don, n’hésitez pas à contacter notre trésorier : </a:t>
            </a:r>
            <a:r>
              <a:rPr lang="fr-FR" sz="1600" dirty="0">
                <a:hlinkClick r:id="rId4"/>
              </a:rPr>
              <a:t>sgdftresorieralbertville@gmail.com</a:t>
            </a:r>
            <a:endParaRPr lang="fr-FR" sz="1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FE63A0-F1A8-E68B-28C8-5012659CE081}"/>
              </a:ext>
            </a:extLst>
          </p:cNvPr>
          <p:cNvSpPr/>
          <p:nvPr/>
        </p:nvSpPr>
        <p:spPr>
          <a:xfrm>
            <a:off x="-33154" y="-1"/>
            <a:ext cx="8128856" cy="157431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642789-3066-2B94-52B2-AABCAFF1AAF9}"/>
              </a:ext>
            </a:extLst>
          </p:cNvPr>
          <p:cNvSpPr/>
          <p:nvPr/>
        </p:nvSpPr>
        <p:spPr>
          <a:xfrm>
            <a:off x="8095703" y="0"/>
            <a:ext cx="4096296" cy="157431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FD2953ED-E9E9-22E1-A2B8-EFCA5CD576F3}"/>
              </a:ext>
            </a:extLst>
          </p:cNvPr>
          <p:cNvSpPr txBox="1">
            <a:spLocks/>
          </p:cNvSpPr>
          <p:nvPr/>
        </p:nvSpPr>
        <p:spPr>
          <a:xfrm>
            <a:off x="8973022" y="312329"/>
            <a:ext cx="2744175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INFOS</a:t>
            </a:r>
            <a:b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lang="en-US" sz="3700" dirty="0">
                <a:solidFill>
                  <a:srgbClr val="FFFFFF"/>
                </a:solidFill>
                <a:latin typeface="Calibri Light" panose="020F0302020204030204"/>
              </a:rPr>
              <a:t>TARIFS</a:t>
            </a: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</a:p>
        </p:txBody>
      </p:sp>
      <p:pic>
        <p:nvPicPr>
          <p:cNvPr id="9" name="Image 8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4AEA4AA3-3FA0-6A18-8B5F-DB7074E46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1" y="152398"/>
            <a:ext cx="1356488" cy="1479059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17237347-E70A-70C7-8181-1E107C2B7C02}"/>
              </a:ext>
            </a:extLst>
          </p:cNvPr>
          <p:cNvSpPr txBox="1"/>
          <p:nvPr/>
        </p:nvSpPr>
        <p:spPr>
          <a:xfrm>
            <a:off x="1975464" y="599541"/>
            <a:ext cx="4665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Belle Etoile - Albertville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B3ED7D-D982-B348-8894-F5FE5344E282}"/>
              </a:ext>
            </a:extLst>
          </p:cNvPr>
          <p:cNvSpPr/>
          <p:nvPr/>
        </p:nvSpPr>
        <p:spPr>
          <a:xfrm>
            <a:off x="10590244" y="5694456"/>
            <a:ext cx="100770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82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74AFAF9-7AFB-EE13-B64D-5EC52B6B7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9201" y="207554"/>
            <a:ext cx="3076520" cy="11592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700" dirty="0">
                <a:solidFill>
                  <a:srgbClr val="FFFFFF"/>
                </a:solidFill>
              </a:rPr>
              <a:t>REGLEMENT MODE D’EMPLOI</a:t>
            </a:r>
            <a:endParaRPr lang="en-US" sz="3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Image 6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9FDDAE07-1286-C7E2-5679-A93706CDA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6" y="0"/>
            <a:ext cx="1356488" cy="147905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E24C754-D785-554C-29B5-3B56C7384283}"/>
              </a:ext>
            </a:extLst>
          </p:cNvPr>
          <p:cNvSpPr txBox="1"/>
          <p:nvPr/>
        </p:nvSpPr>
        <p:spPr>
          <a:xfrm>
            <a:off x="1856217" y="447141"/>
            <a:ext cx="4665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Belle Etoile - Albertville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D8887627-3AA2-0054-CC84-FD26CE352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919" y="1657583"/>
            <a:ext cx="11752162" cy="49520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1600" dirty="0"/>
              <a:t>Nous vous demandons d’effectuer le règlement par virement (coordonnées ci-dessous) en précisant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600" dirty="0"/>
              <a:t>Nom, prénom, unité du jeune ou des jeunes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600" dirty="0"/>
              <a:t>Règlement en 1 fois / Règlement en 2 fois / Règlement en 3 fois</a:t>
            </a:r>
          </a:p>
          <a:p>
            <a:pPr marL="0" indent="0">
              <a:buNone/>
            </a:pPr>
            <a:r>
              <a:rPr lang="fr-FR" sz="1600" dirty="0"/>
              <a:t>Il est possible de régler en 1, 2 ou 3 fois, merci d’effectuer les virements. Pour calculer le montant dû, nous vous laissons le soin de diviser le tarif global par 2 ou 3 selon les modalités choisies.</a:t>
            </a:r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r>
              <a:rPr lang="fr-FR" sz="1600" dirty="0"/>
              <a:t>Pour effectuer le virement :</a:t>
            </a:r>
          </a:p>
          <a:p>
            <a:pPr marL="0" indent="0">
              <a:buNone/>
            </a:pPr>
            <a:r>
              <a:rPr lang="fr-FR" sz="1600" dirty="0"/>
              <a:t>Dénomination du compte : Scouts et Guides de France </a:t>
            </a:r>
            <a:r>
              <a:rPr lang="fr-FR" sz="1600" dirty="0" err="1"/>
              <a:t>Gpe</a:t>
            </a:r>
            <a:r>
              <a:rPr lang="fr-FR" sz="1600" dirty="0"/>
              <a:t> Tarentaise Combe de Savoie</a:t>
            </a:r>
          </a:p>
          <a:p>
            <a:pPr marL="0" indent="0">
              <a:buNone/>
            </a:pPr>
            <a:r>
              <a:rPr lang="fr-FR" sz="1600" dirty="0"/>
              <a:t>IBAN: FR76   3000   4028   3700   0110   5828   794</a:t>
            </a:r>
          </a:p>
          <a:p>
            <a:pPr marL="0" indent="0">
              <a:buNone/>
            </a:pPr>
            <a:r>
              <a:rPr lang="fr-FR" sz="1600" dirty="0"/>
              <a:t>BIC: BNPAFRPPXXX</a:t>
            </a:r>
          </a:p>
          <a:p>
            <a:pPr marL="0" indent="0">
              <a:buNone/>
            </a:pPr>
            <a:r>
              <a:rPr lang="fr-FR" sz="1600" dirty="0"/>
              <a:t>Si vous souhaitez effectuer un règlement par chèque, chèques vacances ou espèces, merci de contacter </a:t>
            </a:r>
            <a:r>
              <a:rPr lang="fr-FR" sz="1600" dirty="0">
                <a:hlinkClick r:id="rId3"/>
              </a:rPr>
              <a:t>sgdftresorieralbertville@gmail.com</a:t>
            </a:r>
            <a:r>
              <a:rPr lang="fr-FR" sz="1600" dirty="0"/>
              <a:t> au plus tôt. </a:t>
            </a:r>
          </a:p>
          <a:p>
            <a:pPr marL="0" indent="0">
              <a:buNone/>
            </a:pPr>
            <a:r>
              <a:rPr lang="fr-FR" sz="1600" dirty="0"/>
              <a:t>Si vous rencontrez des difficultés financières, merci de contacter </a:t>
            </a:r>
            <a:r>
              <a:rPr lang="fr-FR" sz="1600" dirty="0">
                <a:hlinkClick r:id="rId3"/>
              </a:rPr>
              <a:t>sgdftresorieralbertville@gmail.com</a:t>
            </a:r>
            <a:r>
              <a:rPr lang="fr-FR" sz="1600" dirty="0"/>
              <a:t> pour trouver une solution pour que votre jeune puisse participer aux SGDF</a:t>
            </a:r>
          </a:p>
        </p:txBody>
      </p:sp>
      <p:graphicFrame>
        <p:nvGraphicFramePr>
          <p:cNvPr id="3" name="Tableau 4">
            <a:extLst>
              <a:ext uri="{FF2B5EF4-FFF2-40B4-BE49-F238E27FC236}">
                <a16:creationId xmlns:a16="http://schemas.microsoft.com/office/drawing/2014/main" id="{6933F0A3-4F8F-9758-7A2D-7364B677D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477929"/>
              </p:ext>
            </p:extLst>
          </p:nvPr>
        </p:nvGraphicFramePr>
        <p:xfrm>
          <a:off x="219919" y="2951225"/>
          <a:ext cx="924591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157">
                  <a:extLst>
                    <a:ext uri="{9D8B030D-6E8A-4147-A177-3AD203B41FA5}">
                      <a16:colId xmlns:a16="http://schemas.microsoft.com/office/drawing/2014/main" val="1333089278"/>
                    </a:ext>
                  </a:extLst>
                </a:gridCol>
                <a:gridCol w="2395959">
                  <a:extLst>
                    <a:ext uri="{9D8B030D-6E8A-4147-A177-3AD203B41FA5}">
                      <a16:colId xmlns:a16="http://schemas.microsoft.com/office/drawing/2014/main" val="2839062838"/>
                    </a:ext>
                  </a:extLst>
                </a:gridCol>
                <a:gridCol w="2401969">
                  <a:extLst>
                    <a:ext uri="{9D8B030D-6E8A-4147-A177-3AD203B41FA5}">
                      <a16:colId xmlns:a16="http://schemas.microsoft.com/office/drawing/2014/main" val="1371552102"/>
                    </a:ext>
                  </a:extLst>
                </a:gridCol>
                <a:gridCol w="2873828">
                  <a:extLst>
                    <a:ext uri="{9D8B030D-6E8A-4147-A177-3AD203B41FA5}">
                      <a16:colId xmlns:a16="http://schemas.microsoft.com/office/drawing/2014/main" val="491172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Règlement en une fois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Règlement en deux fois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Règlement en trois fois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37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Échéance 1</a:t>
                      </a:r>
                    </a:p>
                  </a:txBody>
                  <a:tcPr>
                    <a:solidFill>
                      <a:srgbClr val="FFBBBB">
                        <a:alpha val="3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10/09/2023</a:t>
                      </a:r>
                    </a:p>
                  </a:txBody>
                  <a:tcPr>
                    <a:solidFill>
                      <a:srgbClr val="FFBBBB">
                        <a:alpha val="3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10/09/2023</a:t>
                      </a:r>
                    </a:p>
                  </a:txBody>
                  <a:tcPr>
                    <a:solidFill>
                      <a:srgbClr val="FFBBBB">
                        <a:alpha val="3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10/09/2023</a:t>
                      </a:r>
                    </a:p>
                  </a:txBody>
                  <a:tcPr>
                    <a:solidFill>
                      <a:srgbClr val="FFBBBB">
                        <a:alpha val="3411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270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Échéance 2</a:t>
                      </a:r>
                    </a:p>
                  </a:txBody>
                  <a:tcPr>
                    <a:solidFill>
                      <a:srgbClr val="FFBBB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600" dirty="0"/>
                    </a:p>
                  </a:txBody>
                  <a:tcPr>
                    <a:solidFill>
                      <a:srgbClr val="FFBBB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10/12/2023</a:t>
                      </a:r>
                    </a:p>
                  </a:txBody>
                  <a:tcPr>
                    <a:solidFill>
                      <a:srgbClr val="FFBBB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10/12/2023</a:t>
                      </a:r>
                    </a:p>
                  </a:txBody>
                  <a:tcPr>
                    <a:solidFill>
                      <a:srgbClr val="FF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28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Échéance 3</a:t>
                      </a:r>
                    </a:p>
                  </a:txBody>
                  <a:tcPr>
                    <a:solidFill>
                      <a:srgbClr val="FF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10/03/2023</a:t>
                      </a:r>
                    </a:p>
                  </a:txBody>
                  <a:tcPr>
                    <a:solidFill>
                      <a:srgbClr val="FF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81340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243128B-FE00-FE84-D9AB-964C58880DA7}"/>
              </a:ext>
            </a:extLst>
          </p:cNvPr>
          <p:cNvSpPr/>
          <p:nvPr/>
        </p:nvSpPr>
        <p:spPr>
          <a:xfrm>
            <a:off x="-1285" y="735"/>
            <a:ext cx="8128856" cy="157431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8D9B1C-22E0-404A-9BF1-8F70DC6B15F9}"/>
              </a:ext>
            </a:extLst>
          </p:cNvPr>
          <p:cNvSpPr/>
          <p:nvPr/>
        </p:nvSpPr>
        <p:spPr>
          <a:xfrm>
            <a:off x="8128856" y="545"/>
            <a:ext cx="4063142" cy="157431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04171AD-ED32-814E-E789-3EC3846350D8}"/>
              </a:ext>
            </a:extLst>
          </p:cNvPr>
          <p:cNvSpPr txBox="1">
            <a:spLocks/>
          </p:cNvSpPr>
          <p:nvPr/>
        </p:nvSpPr>
        <p:spPr>
          <a:xfrm>
            <a:off x="9006175" y="267932"/>
            <a:ext cx="2744175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COMMENT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700" dirty="0">
                <a:solidFill>
                  <a:srgbClr val="FFFFFF"/>
                </a:solidFill>
                <a:latin typeface="Calibri Light" panose="020F0302020204030204"/>
              </a:rPr>
              <a:t>REGLER</a:t>
            </a:r>
            <a:endParaRPr kumimoji="0" lang="en-US" sz="37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9" name="Image 8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32EFF1D5-ABAB-9F75-9DD2-440817B99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" y="108001"/>
            <a:ext cx="1356488" cy="1479059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6425D6B8-B608-95EA-C7C0-58E813DD92F4}"/>
              </a:ext>
            </a:extLst>
          </p:cNvPr>
          <p:cNvSpPr txBox="1"/>
          <p:nvPr/>
        </p:nvSpPr>
        <p:spPr>
          <a:xfrm>
            <a:off x="2008617" y="555144"/>
            <a:ext cx="4665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Belle Etoile - Albertville</a:t>
            </a:r>
          </a:p>
        </p:txBody>
      </p:sp>
    </p:spTree>
    <p:extLst>
      <p:ext uri="{BB962C8B-B14F-4D97-AF65-F5344CB8AC3E}">
        <p14:creationId xmlns:p14="http://schemas.microsoft.com/office/powerpoint/2010/main" val="363163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74AFAF9-7AFB-EE13-B64D-5EC52B6B7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3775" y="159929"/>
            <a:ext cx="2744175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TARIFS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2023-2024</a:t>
            </a:r>
          </a:p>
        </p:txBody>
      </p:sp>
      <p:pic>
        <p:nvPicPr>
          <p:cNvPr id="3" name="Espace réservé du contenu 2" descr="Abeille de dessins animés avec pointeur">
            <a:extLst>
              <a:ext uri="{FF2B5EF4-FFF2-40B4-BE49-F238E27FC236}">
                <a16:creationId xmlns:a16="http://schemas.microsoft.com/office/drawing/2014/main" id="{62453754-1D2E-233F-AD32-548F3A52C9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034" y="5598095"/>
            <a:ext cx="926914" cy="1043298"/>
          </a:xfrm>
          <a:prstGeom prst="rect">
            <a:avLst/>
          </a:prstGeom>
        </p:spPr>
      </p:pic>
      <p:sp>
        <p:nvSpPr>
          <p:cNvPr id="5" name="ZoneTexte 12">
            <a:extLst>
              <a:ext uri="{FF2B5EF4-FFF2-40B4-BE49-F238E27FC236}">
                <a16:creationId xmlns:a16="http://schemas.microsoft.com/office/drawing/2014/main" id="{35E8ED7D-83E6-64C0-37C5-391F61D8B872}"/>
              </a:ext>
            </a:extLst>
          </p:cNvPr>
          <p:cNvSpPr txBox="1"/>
          <p:nvPr/>
        </p:nvSpPr>
        <p:spPr>
          <a:xfrm>
            <a:off x="9064970" y="5566355"/>
            <a:ext cx="3006008" cy="1106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Calculer son QF (Quotient Familial)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fr-FR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le justificatif d'impôt sur le revenu, c'est le Revenu Fiscal de référence divisé par le nombre de part(s)</a:t>
            </a:r>
            <a:endParaRPr kumimoji="0" lang="fr-FR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 6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9FDDAE07-1286-C7E2-5679-A93706CDAD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6" y="0"/>
            <a:ext cx="1356488" cy="147905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E24C754-D785-554C-29B5-3B56C7384283}"/>
              </a:ext>
            </a:extLst>
          </p:cNvPr>
          <p:cNvSpPr txBox="1"/>
          <p:nvPr/>
        </p:nvSpPr>
        <p:spPr>
          <a:xfrm>
            <a:off x="1856217" y="447141"/>
            <a:ext cx="4665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Belle Etoile - Albertville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73F1F72-6F54-987A-5AF4-8236D5FD1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958647"/>
              </p:ext>
            </p:extLst>
          </p:nvPr>
        </p:nvGraphicFramePr>
        <p:xfrm>
          <a:off x="287690" y="1766270"/>
          <a:ext cx="11616615" cy="3227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5135">
                  <a:extLst>
                    <a:ext uri="{9D8B030D-6E8A-4147-A177-3AD203B41FA5}">
                      <a16:colId xmlns:a16="http://schemas.microsoft.com/office/drawing/2014/main" val="3088933684"/>
                    </a:ext>
                  </a:extLst>
                </a:gridCol>
                <a:gridCol w="1078474">
                  <a:extLst>
                    <a:ext uri="{9D8B030D-6E8A-4147-A177-3AD203B41FA5}">
                      <a16:colId xmlns:a16="http://schemas.microsoft.com/office/drawing/2014/main" val="631755342"/>
                    </a:ext>
                  </a:extLst>
                </a:gridCol>
                <a:gridCol w="1078474">
                  <a:extLst>
                    <a:ext uri="{9D8B030D-6E8A-4147-A177-3AD203B41FA5}">
                      <a16:colId xmlns:a16="http://schemas.microsoft.com/office/drawing/2014/main" val="509160894"/>
                    </a:ext>
                  </a:extLst>
                </a:gridCol>
                <a:gridCol w="1221081">
                  <a:extLst>
                    <a:ext uri="{9D8B030D-6E8A-4147-A177-3AD203B41FA5}">
                      <a16:colId xmlns:a16="http://schemas.microsoft.com/office/drawing/2014/main" val="1156287961"/>
                    </a:ext>
                  </a:extLst>
                </a:gridCol>
                <a:gridCol w="1123038">
                  <a:extLst>
                    <a:ext uri="{9D8B030D-6E8A-4147-A177-3AD203B41FA5}">
                      <a16:colId xmlns:a16="http://schemas.microsoft.com/office/drawing/2014/main" val="1789703697"/>
                    </a:ext>
                  </a:extLst>
                </a:gridCol>
                <a:gridCol w="1844991">
                  <a:extLst>
                    <a:ext uri="{9D8B030D-6E8A-4147-A177-3AD203B41FA5}">
                      <a16:colId xmlns:a16="http://schemas.microsoft.com/office/drawing/2014/main" val="1654578284"/>
                    </a:ext>
                  </a:extLst>
                </a:gridCol>
                <a:gridCol w="1078474">
                  <a:extLst>
                    <a:ext uri="{9D8B030D-6E8A-4147-A177-3AD203B41FA5}">
                      <a16:colId xmlns:a16="http://schemas.microsoft.com/office/drawing/2014/main" val="1958768143"/>
                    </a:ext>
                  </a:extLst>
                </a:gridCol>
                <a:gridCol w="1078474">
                  <a:extLst>
                    <a:ext uri="{9D8B030D-6E8A-4147-A177-3AD203B41FA5}">
                      <a16:colId xmlns:a16="http://schemas.microsoft.com/office/drawing/2014/main" val="3550399065"/>
                    </a:ext>
                  </a:extLst>
                </a:gridCol>
                <a:gridCol w="1078474">
                  <a:extLst>
                    <a:ext uri="{9D8B030D-6E8A-4147-A177-3AD203B41FA5}">
                      <a16:colId xmlns:a16="http://schemas.microsoft.com/office/drawing/2014/main" val="1044417324"/>
                    </a:ext>
                  </a:extLst>
                </a:gridCol>
              </a:tblGrid>
              <a:tr h="522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Farfadets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Louveteaux-Jeannettes / Scouts-Guides </a:t>
                      </a:r>
                    </a:p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Pionniers-Caravelles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479244"/>
                  </a:ext>
                </a:extLst>
              </a:tr>
              <a:tr h="16937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QF1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QF2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QF3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QF4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QF1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QF2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QF3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QF4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738027108"/>
                  </a:ext>
                </a:extLst>
              </a:tr>
              <a:tr h="227806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i="1" u="none" strike="noStrike" dirty="0">
                          <a:effectLst/>
                        </a:rPr>
                        <a:t>de 0 € à 9600 €</a:t>
                      </a:r>
                      <a:endParaRPr lang="fr-FR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i="1" u="none" strike="noStrike" dirty="0">
                          <a:effectLst/>
                        </a:rPr>
                        <a:t>de 9601 € à 16800 €</a:t>
                      </a:r>
                      <a:endParaRPr lang="fr-FR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i="1" u="none" strike="noStrike" dirty="0">
                          <a:effectLst/>
                        </a:rPr>
                        <a:t>de 16801 € à 26400 €</a:t>
                      </a:r>
                      <a:endParaRPr lang="fr-FR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i="1" u="none" strike="noStrike" dirty="0">
                          <a:effectLst/>
                        </a:rPr>
                        <a:t>au-delà de 26401 €</a:t>
                      </a:r>
                      <a:endParaRPr lang="fr-FR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i="1" u="none" strike="noStrike" dirty="0">
                          <a:effectLst/>
                        </a:rPr>
                        <a:t>de 0 € à 9600 €</a:t>
                      </a:r>
                      <a:endParaRPr lang="fr-FR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i="1" u="none" strike="noStrike" dirty="0">
                          <a:effectLst/>
                        </a:rPr>
                        <a:t>de 9601 € à 16800 €</a:t>
                      </a:r>
                      <a:endParaRPr lang="fr-FR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i="1" u="none" strike="noStrike" dirty="0">
                          <a:effectLst/>
                        </a:rPr>
                        <a:t>de 16801 € à 26400 €</a:t>
                      </a:r>
                      <a:endParaRPr lang="fr-FR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i="1" u="none" strike="noStrike" dirty="0">
                          <a:effectLst/>
                        </a:rPr>
                        <a:t>au-delà de 26401 €</a:t>
                      </a:r>
                      <a:endParaRPr lang="fr-FR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568378157"/>
                  </a:ext>
                </a:extLst>
              </a:tr>
              <a:tr h="42920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Cotisation</a:t>
                      </a:r>
                      <a:r>
                        <a:rPr lang="fr-FR" sz="1400" b="1" u="none" strike="noStrike" dirty="0">
                          <a:effectLst/>
                        </a:rPr>
                        <a:t> nationale</a:t>
                      </a:r>
                    </a:p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A partir du 3ème enfant prendre le montant QF inférieur au QF calculé)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24 €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59 €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105 €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140 €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24 €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59 €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105 €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140 €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3493576603"/>
                  </a:ext>
                </a:extLst>
              </a:tr>
              <a:tr h="33654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Participation aux frais de fonctionnement du groupe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35 €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35 €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35 €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35 €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696057537"/>
                  </a:ext>
                </a:extLst>
              </a:tr>
              <a:tr h="67992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Participation au fonctionnement de l'unité</a:t>
                      </a:r>
                      <a:br>
                        <a:rPr lang="fr-FR" sz="1400" u="none" strike="noStrike" dirty="0">
                          <a:effectLst/>
                        </a:rPr>
                      </a:b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30 €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40 €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50 €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60 €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70 €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100 €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130 €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160 €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2544039261"/>
                  </a:ext>
                </a:extLst>
              </a:tr>
              <a:tr h="37496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3420505997"/>
                  </a:ext>
                </a:extLst>
              </a:tr>
            </a:tbl>
          </a:graphicData>
        </a:graphic>
      </p:graphicFrame>
      <p:sp>
        <p:nvSpPr>
          <p:cNvPr id="9" name="ZoneTexte 12">
            <a:extLst>
              <a:ext uri="{FF2B5EF4-FFF2-40B4-BE49-F238E27FC236}">
                <a16:creationId xmlns:a16="http://schemas.microsoft.com/office/drawing/2014/main" id="{FD584938-EA62-FF91-B155-C9D0E6C3F6F8}"/>
              </a:ext>
            </a:extLst>
          </p:cNvPr>
          <p:cNvSpPr txBox="1"/>
          <p:nvPr/>
        </p:nvSpPr>
        <p:spPr>
          <a:xfrm>
            <a:off x="5270010" y="5566355"/>
            <a:ext cx="2502487" cy="1106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Différence de tarifs Farfadets / autres unités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fr-FR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différence se justifie sur le nombre de week-ends</a:t>
            </a:r>
            <a:endParaRPr kumimoji="0" lang="fr-FR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73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74AFAF9-7AFB-EE13-B64D-5EC52B6B7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3775" y="159929"/>
            <a:ext cx="2744175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TARIFS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2023-2024</a:t>
            </a:r>
          </a:p>
        </p:txBody>
      </p:sp>
      <p:pic>
        <p:nvPicPr>
          <p:cNvPr id="3" name="Espace réservé du contenu 2" descr="Abeille de dessins animés avec pointeur">
            <a:extLst>
              <a:ext uri="{FF2B5EF4-FFF2-40B4-BE49-F238E27FC236}">
                <a16:creationId xmlns:a16="http://schemas.microsoft.com/office/drawing/2014/main" id="{62453754-1D2E-233F-AD32-548F3A52C9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011" y="5814702"/>
            <a:ext cx="926914" cy="1043298"/>
          </a:xfrm>
          <a:prstGeom prst="rect">
            <a:avLst/>
          </a:prstGeom>
        </p:spPr>
      </p:pic>
      <p:sp>
        <p:nvSpPr>
          <p:cNvPr id="5" name="ZoneTexte 12">
            <a:extLst>
              <a:ext uri="{FF2B5EF4-FFF2-40B4-BE49-F238E27FC236}">
                <a16:creationId xmlns:a16="http://schemas.microsoft.com/office/drawing/2014/main" id="{35E8ED7D-83E6-64C0-37C5-391F61D8B872}"/>
              </a:ext>
            </a:extLst>
          </p:cNvPr>
          <p:cNvSpPr txBox="1"/>
          <p:nvPr/>
        </p:nvSpPr>
        <p:spPr>
          <a:xfrm>
            <a:off x="8523925" y="5676834"/>
            <a:ext cx="3635609" cy="1106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Calculer son QF (Quotient Familial)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fr-FR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le justificatif d'impôt sur le revenu, c'est le Revenu Fiscal de référence divisé par le nombre de part(s)</a:t>
            </a:r>
            <a:endParaRPr kumimoji="0" lang="fr-FR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 6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9FDDAE07-1286-C7E2-5679-A93706CDAD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6" y="0"/>
            <a:ext cx="1356488" cy="147905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E24C754-D785-554C-29B5-3B56C7384283}"/>
              </a:ext>
            </a:extLst>
          </p:cNvPr>
          <p:cNvSpPr txBox="1"/>
          <p:nvPr/>
        </p:nvSpPr>
        <p:spPr>
          <a:xfrm>
            <a:off x="1856217" y="447141"/>
            <a:ext cx="4665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Belle Etoile - Albertville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73F1F72-6F54-987A-5AF4-8236D5FD1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050188"/>
              </p:ext>
            </p:extLst>
          </p:nvPr>
        </p:nvGraphicFramePr>
        <p:xfrm>
          <a:off x="1560541" y="1828815"/>
          <a:ext cx="9070914" cy="3194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5135">
                  <a:extLst>
                    <a:ext uri="{9D8B030D-6E8A-4147-A177-3AD203B41FA5}">
                      <a16:colId xmlns:a16="http://schemas.microsoft.com/office/drawing/2014/main" val="3088933684"/>
                    </a:ext>
                  </a:extLst>
                </a:gridCol>
                <a:gridCol w="1078474">
                  <a:extLst>
                    <a:ext uri="{9D8B030D-6E8A-4147-A177-3AD203B41FA5}">
                      <a16:colId xmlns:a16="http://schemas.microsoft.com/office/drawing/2014/main" val="631755342"/>
                    </a:ext>
                  </a:extLst>
                </a:gridCol>
                <a:gridCol w="1078474">
                  <a:extLst>
                    <a:ext uri="{9D8B030D-6E8A-4147-A177-3AD203B41FA5}">
                      <a16:colId xmlns:a16="http://schemas.microsoft.com/office/drawing/2014/main" val="509160894"/>
                    </a:ext>
                  </a:extLst>
                </a:gridCol>
                <a:gridCol w="1221081">
                  <a:extLst>
                    <a:ext uri="{9D8B030D-6E8A-4147-A177-3AD203B41FA5}">
                      <a16:colId xmlns:a16="http://schemas.microsoft.com/office/drawing/2014/main" val="1156287961"/>
                    </a:ext>
                  </a:extLst>
                </a:gridCol>
                <a:gridCol w="1035848">
                  <a:extLst>
                    <a:ext uri="{9D8B030D-6E8A-4147-A177-3AD203B41FA5}">
                      <a16:colId xmlns:a16="http://schemas.microsoft.com/office/drawing/2014/main" val="1789703697"/>
                    </a:ext>
                  </a:extLst>
                </a:gridCol>
                <a:gridCol w="2621902">
                  <a:extLst>
                    <a:ext uri="{9D8B030D-6E8A-4147-A177-3AD203B41FA5}">
                      <a16:colId xmlns:a16="http://schemas.microsoft.com/office/drawing/2014/main" val="1654578284"/>
                    </a:ext>
                  </a:extLst>
                </a:gridCol>
              </a:tblGrid>
              <a:tr h="522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Compagnons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Compagnons 3</a:t>
                      </a:r>
                      <a:r>
                        <a:rPr lang="fr-FR" sz="1600" b="1" u="none" strike="noStrike" baseline="30000" dirty="0">
                          <a:effectLst/>
                        </a:rPr>
                        <a:t>ème</a:t>
                      </a:r>
                      <a:r>
                        <a:rPr lang="fr-FR" sz="1600" b="1" u="none" strike="noStrike" dirty="0">
                          <a:effectLst/>
                        </a:rPr>
                        <a:t> Temps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769479244"/>
                  </a:ext>
                </a:extLst>
              </a:tr>
              <a:tr h="16937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QF1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QF2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QF3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QF4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endParaRPr lang="fr-FR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738027108"/>
                  </a:ext>
                </a:extLst>
              </a:tr>
              <a:tr h="227806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i="1" u="none" strike="noStrike" dirty="0">
                          <a:effectLst/>
                        </a:rPr>
                        <a:t>de 0 € à 9600 €</a:t>
                      </a:r>
                      <a:endParaRPr lang="fr-FR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i="1" u="none" strike="noStrike" dirty="0">
                          <a:effectLst/>
                        </a:rPr>
                        <a:t>de 9601 € à 16800 €</a:t>
                      </a:r>
                      <a:endParaRPr lang="fr-FR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i="1" u="none" strike="noStrike" dirty="0">
                          <a:effectLst/>
                        </a:rPr>
                        <a:t>de 16801 € à 26400 €</a:t>
                      </a:r>
                      <a:endParaRPr lang="fr-FR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i="1" u="none" strike="noStrike" dirty="0">
                          <a:effectLst/>
                        </a:rPr>
                        <a:t>au-delà de 26401 €</a:t>
                      </a:r>
                      <a:endParaRPr lang="fr-FR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fr-FR" sz="900" i="1" u="none" strike="noStrike" dirty="0">
                          <a:effectLst/>
                        </a:rPr>
                        <a:t>de 0 € à 9600 €</a:t>
                      </a:r>
                      <a:endParaRPr lang="fr-FR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568378157"/>
                  </a:ext>
                </a:extLst>
              </a:tr>
              <a:tr h="42920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Cotisation</a:t>
                      </a:r>
                      <a:r>
                        <a:rPr lang="fr-FR" sz="1400" b="1" u="none" strike="noStrike" dirty="0">
                          <a:effectLst/>
                        </a:rPr>
                        <a:t> nationale</a:t>
                      </a:r>
                    </a:p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A partir du 3ème enfant prendre le montant QF inférieur au QF calculé)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24 €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59 €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105 €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140 €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24 €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3493576603"/>
                  </a:ext>
                </a:extLst>
              </a:tr>
              <a:tr h="33654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Participation aux frais de fonctionnement du groupe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696057537"/>
                  </a:ext>
                </a:extLst>
              </a:tr>
              <a:tr h="49608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Participation au fonctionnement de l'unité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propre des Compagnons (y compris Formations)</a:t>
                      </a:r>
                    </a:p>
                  </a:txBody>
                  <a:tcPr marL="6677" marR="6677" marT="6677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propre des Compagnons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(y compris Formations)</a:t>
                      </a: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2544039261"/>
                  </a:ext>
                </a:extLst>
              </a:tr>
              <a:tr h="37496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3420505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4483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3069</TotalTime>
  <Words>1065</Words>
  <Application>Microsoft Office PowerPoint</Application>
  <PresentationFormat>Grand écran</PresentationFormat>
  <Paragraphs>160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REGLEMENT MODE D’EMPLOI</vt:lpstr>
      <vt:lpstr>INFOS TARIFS</vt:lpstr>
      <vt:lpstr>REGLEMENT MODE D’EMPLOI</vt:lpstr>
      <vt:lpstr>TARIFS 2023-2024</vt:lpstr>
      <vt:lpstr>TARIFS 2023-2024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TARIFS 2021-2022</dc:title>
  <dc:creator>BONNEFOY FABIENNE</dc:creator>
  <cp:lastModifiedBy>FABIENNE BONNEFOY</cp:lastModifiedBy>
  <cp:revision>29</cp:revision>
  <cp:lastPrinted>2023-10-10T06:48:08Z</cp:lastPrinted>
  <dcterms:created xsi:type="dcterms:W3CDTF">2023-07-17T05:22:13Z</dcterms:created>
  <dcterms:modified xsi:type="dcterms:W3CDTF">2023-10-10T06:49:58Z</dcterms:modified>
</cp:coreProperties>
</file>